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2"/>
  </p:notesMasterIdLst>
  <p:sldIdLst>
    <p:sldId id="259" r:id="rId2"/>
    <p:sldId id="256" r:id="rId3"/>
    <p:sldId id="265" r:id="rId4"/>
    <p:sldId id="264" r:id="rId5"/>
    <p:sldId id="274" r:id="rId6"/>
    <p:sldId id="275" r:id="rId7"/>
    <p:sldId id="263" r:id="rId8"/>
    <p:sldId id="268" r:id="rId9"/>
    <p:sldId id="261" r:id="rId10"/>
    <p:sldId id="266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5" autoAdjust="0"/>
    <p:restoredTop sz="94660"/>
  </p:normalViewPr>
  <p:slideViewPr>
    <p:cSldViewPr snapToGrid="0">
      <p:cViewPr>
        <p:scale>
          <a:sx n="78" d="100"/>
          <a:sy n="78" d="100"/>
        </p:scale>
        <p:origin x="-192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8440C-A5C6-470B-82C0-1B4FD9C18962}" type="datetimeFigureOut">
              <a:rPr lang="en-US" smtClean="0"/>
              <a:t>11/1/2014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82CDE-AAD7-4BD3-B3DF-55187F9DC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1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4323810"/>
            <a:ext cx="1744652" cy="778589"/>
          </a:xfrm>
          <a:custGeom>
            <a:avLst/>
            <a:gdLst>
              <a:gd name="T0" fmla="*/ 287 w 372"/>
              <a:gd name="T1" fmla="*/ 166 h 166"/>
              <a:gd name="T2" fmla="*/ 293 w 372"/>
              <a:gd name="T3" fmla="*/ 164 h 166"/>
              <a:gd name="T4" fmla="*/ 294 w 372"/>
              <a:gd name="T5" fmla="*/ 163 h 166"/>
              <a:gd name="T6" fmla="*/ 370 w 372"/>
              <a:gd name="T7" fmla="*/ 87 h 166"/>
              <a:gd name="T8" fmla="*/ 370 w 372"/>
              <a:gd name="T9" fmla="*/ 78 h 166"/>
              <a:gd name="T10" fmla="*/ 294 w 372"/>
              <a:gd name="T11" fmla="*/ 3 h 166"/>
              <a:gd name="T12" fmla="*/ 293 w 372"/>
              <a:gd name="T13" fmla="*/ 2 h 166"/>
              <a:gd name="T14" fmla="*/ 287 w 372"/>
              <a:gd name="T15" fmla="*/ 0 h 166"/>
              <a:gd name="T16" fmla="*/ 0 w 372"/>
              <a:gd name="T17" fmla="*/ 0 h 166"/>
              <a:gd name="T18" fmla="*/ 0 w 372"/>
              <a:gd name="T19" fmla="*/ 166 h 166"/>
              <a:gd name="T20" fmla="*/ 287 w 372"/>
              <a:gd name="T21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20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500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31781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301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0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83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17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988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491172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665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31781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931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flipV="1">
            <a:off x="-4189" y="31781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 smtClean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 smtClean="0">
                <a:solidFill>
                  <a:schemeClr val="accent1"/>
                </a:solidFill>
              </a:rPr>
              <a:t>”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6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491172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978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27407"/>
            <a:ext cx="8391098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flipV="1">
            <a:off x="-4189" y="491172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 smtClean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 smtClean="0">
                <a:solidFill>
                  <a:schemeClr val="accent1"/>
                </a:solidFill>
              </a:rPr>
              <a:t>”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78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 flipV="1">
            <a:off x="-4189" y="491172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23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262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 flipV="1">
            <a:off x="-4189" y="714375"/>
            <a:ext cx="1588527" cy="507297"/>
          </a:xfrm>
          <a:custGeom>
            <a:avLst/>
            <a:gdLst>
              <a:gd name="T0" fmla="*/ 365 w 367"/>
              <a:gd name="T1" fmla="*/ 50 h 106"/>
              <a:gd name="T2" fmla="*/ 317 w 367"/>
              <a:gd name="T3" fmla="*/ 2 h 106"/>
              <a:gd name="T4" fmla="*/ 316 w 367"/>
              <a:gd name="T5" fmla="*/ 1 h 106"/>
              <a:gd name="T6" fmla="*/ 313 w 367"/>
              <a:gd name="T7" fmla="*/ 0 h 106"/>
              <a:gd name="T8" fmla="*/ 294 w 367"/>
              <a:gd name="T9" fmla="*/ 0 h 106"/>
              <a:gd name="T10" fmla="*/ 5 w 367"/>
              <a:gd name="T11" fmla="*/ 0 h 106"/>
              <a:gd name="T12" fmla="*/ 0 w 367"/>
              <a:gd name="T13" fmla="*/ 0 h 106"/>
              <a:gd name="T14" fmla="*/ 0 w 367"/>
              <a:gd name="T15" fmla="*/ 5 h 106"/>
              <a:gd name="T16" fmla="*/ 0 w 367"/>
              <a:gd name="T17" fmla="*/ 100 h 106"/>
              <a:gd name="T18" fmla="*/ 0 w 367"/>
              <a:gd name="T19" fmla="*/ 106 h 106"/>
              <a:gd name="T20" fmla="*/ 5 w 367"/>
              <a:gd name="T21" fmla="*/ 106 h 106"/>
              <a:gd name="T22" fmla="*/ 294 w 367"/>
              <a:gd name="T23" fmla="*/ 106 h 106"/>
              <a:gd name="T24" fmla="*/ 313 w 367"/>
              <a:gd name="T25" fmla="*/ 106 h 106"/>
              <a:gd name="T26" fmla="*/ 316 w 367"/>
              <a:gd name="T27" fmla="*/ 105 h 106"/>
              <a:gd name="T28" fmla="*/ 317 w 367"/>
              <a:gd name="T29" fmla="*/ 104 h 106"/>
              <a:gd name="T30" fmla="*/ 365 w 367"/>
              <a:gd name="T31" fmla="*/ 56 h 106"/>
              <a:gd name="T32" fmla="*/ 365 w 367"/>
              <a:gd name="T33" fmla="*/ 50 h 106"/>
              <a:gd name="connsiteX0" fmla="*/ 9946 w 9946"/>
              <a:gd name="connsiteY0" fmla="*/ 4717 h 10000"/>
              <a:gd name="connsiteX1" fmla="*/ 8638 w 9946"/>
              <a:gd name="connsiteY1" fmla="*/ 189 h 10000"/>
              <a:gd name="connsiteX2" fmla="*/ 8610 w 9946"/>
              <a:gd name="connsiteY2" fmla="*/ 94 h 10000"/>
              <a:gd name="connsiteX3" fmla="*/ 8529 w 9946"/>
              <a:gd name="connsiteY3" fmla="*/ 0 h 10000"/>
              <a:gd name="connsiteX4" fmla="*/ 8011 w 9946"/>
              <a:gd name="connsiteY4" fmla="*/ 0 h 10000"/>
              <a:gd name="connsiteX5" fmla="*/ 874 w 9946"/>
              <a:gd name="connsiteY5" fmla="*/ 70 h 10000"/>
              <a:gd name="connsiteX6" fmla="*/ 136 w 9946"/>
              <a:gd name="connsiteY6" fmla="*/ 0 h 10000"/>
              <a:gd name="connsiteX7" fmla="*/ 0 w 9946"/>
              <a:gd name="connsiteY7" fmla="*/ 0 h 10000"/>
              <a:gd name="connsiteX8" fmla="*/ 0 w 9946"/>
              <a:gd name="connsiteY8" fmla="*/ 472 h 10000"/>
              <a:gd name="connsiteX9" fmla="*/ 0 w 9946"/>
              <a:gd name="connsiteY9" fmla="*/ 9434 h 10000"/>
              <a:gd name="connsiteX10" fmla="*/ 0 w 9946"/>
              <a:gd name="connsiteY10" fmla="*/ 10000 h 10000"/>
              <a:gd name="connsiteX11" fmla="*/ 136 w 9946"/>
              <a:gd name="connsiteY11" fmla="*/ 10000 h 10000"/>
              <a:gd name="connsiteX12" fmla="*/ 8011 w 9946"/>
              <a:gd name="connsiteY12" fmla="*/ 10000 h 10000"/>
              <a:gd name="connsiteX13" fmla="*/ 8529 w 9946"/>
              <a:gd name="connsiteY13" fmla="*/ 10000 h 10000"/>
              <a:gd name="connsiteX14" fmla="*/ 8610 w 9946"/>
              <a:gd name="connsiteY14" fmla="*/ 9906 h 10000"/>
              <a:gd name="connsiteX15" fmla="*/ 8638 w 9946"/>
              <a:gd name="connsiteY15" fmla="*/ 9811 h 10000"/>
              <a:gd name="connsiteX16" fmla="*/ 9946 w 9946"/>
              <a:gd name="connsiteY16" fmla="*/ 5283 h 10000"/>
              <a:gd name="connsiteX17" fmla="*/ 9946 w 9946"/>
              <a:gd name="connsiteY17" fmla="*/ 4717 h 10000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137 w 10000"/>
              <a:gd name="connsiteY11" fmla="*/ 10000 h 10034"/>
              <a:gd name="connsiteX12" fmla="*/ 903 w 10000"/>
              <a:gd name="connsiteY12" fmla="*/ 10034 h 10034"/>
              <a:gd name="connsiteX13" fmla="*/ 8054 w 10000"/>
              <a:gd name="connsiteY13" fmla="*/ 10000 h 10034"/>
              <a:gd name="connsiteX14" fmla="*/ 8575 w 10000"/>
              <a:gd name="connsiteY14" fmla="*/ 10000 h 10034"/>
              <a:gd name="connsiteX15" fmla="*/ 8657 w 10000"/>
              <a:gd name="connsiteY15" fmla="*/ 9906 h 10034"/>
              <a:gd name="connsiteX16" fmla="*/ 8685 w 10000"/>
              <a:gd name="connsiteY16" fmla="*/ 9811 h 10034"/>
              <a:gd name="connsiteX17" fmla="*/ 10000 w 10000"/>
              <a:gd name="connsiteY17" fmla="*/ 5283 h 10034"/>
              <a:gd name="connsiteX18" fmla="*/ 10000 w 10000"/>
              <a:gd name="connsiteY18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0 w 10000"/>
              <a:gd name="connsiteY10" fmla="*/ 10000 h 10034"/>
              <a:gd name="connsiteX11" fmla="*/ 903 w 10000"/>
              <a:gd name="connsiteY11" fmla="*/ 10034 h 10034"/>
              <a:gd name="connsiteX12" fmla="*/ 8054 w 10000"/>
              <a:gd name="connsiteY12" fmla="*/ 10000 h 10034"/>
              <a:gd name="connsiteX13" fmla="*/ 8575 w 10000"/>
              <a:gd name="connsiteY13" fmla="*/ 10000 h 10034"/>
              <a:gd name="connsiteX14" fmla="*/ 8657 w 10000"/>
              <a:gd name="connsiteY14" fmla="*/ 9906 h 10034"/>
              <a:gd name="connsiteX15" fmla="*/ 8685 w 10000"/>
              <a:gd name="connsiteY15" fmla="*/ 9811 h 10034"/>
              <a:gd name="connsiteX16" fmla="*/ 10000 w 10000"/>
              <a:gd name="connsiteY16" fmla="*/ 5283 h 10034"/>
              <a:gd name="connsiteX17" fmla="*/ 10000 w 10000"/>
              <a:gd name="connsiteY17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0 w 10000"/>
              <a:gd name="connsiteY9" fmla="*/ 9434 h 10034"/>
              <a:gd name="connsiteX10" fmla="*/ 903 w 10000"/>
              <a:gd name="connsiteY10" fmla="*/ 10034 h 10034"/>
              <a:gd name="connsiteX11" fmla="*/ 8054 w 10000"/>
              <a:gd name="connsiteY11" fmla="*/ 10000 h 10034"/>
              <a:gd name="connsiteX12" fmla="*/ 8575 w 10000"/>
              <a:gd name="connsiteY12" fmla="*/ 10000 h 10034"/>
              <a:gd name="connsiteX13" fmla="*/ 8657 w 10000"/>
              <a:gd name="connsiteY13" fmla="*/ 9906 h 10034"/>
              <a:gd name="connsiteX14" fmla="*/ 8685 w 10000"/>
              <a:gd name="connsiteY14" fmla="*/ 9811 h 10034"/>
              <a:gd name="connsiteX15" fmla="*/ 10000 w 10000"/>
              <a:gd name="connsiteY15" fmla="*/ 5283 h 10034"/>
              <a:gd name="connsiteX16" fmla="*/ 10000 w 10000"/>
              <a:gd name="connsiteY16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0 w 10000"/>
              <a:gd name="connsiteY8" fmla="*/ 472 h 10034"/>
              <a:gd name="connsiteX9" fmla="*/ 903 w 10000"/>
              <a:gd name="connsiteY9" fmla="*/ 10034 h 10034"/>
              <a:gd name="connsiteX10" fmla="*/ 8054 w 10000"/>
              <a:gd name="connsiteY10" fmla="*/ 10000 h 10034"/>
              <a:gd name="connsiteX11" fmla="*/ 8575 w 10000"/>
              <a:gd name="connsiteY11" fmla="*/ 10000 h 10034"/>
              <a:gd name="connsiteX12" fmla="*/ 8657 w 10000"/>
              <a:gd name="connsiteY12" fmla="*/ 9906 h 10034"/>
              <a:gd name="connsiteX13" fmla="*/ 8685 w 10000"/>
              <a:gd name="connsiteY13" fmla="*/ 9811 h 10034"/>
              <a:gd name="connsiteX14" fmla="*/ 10000 w 10000"/>
              <a:gd name="connsiteY14" fmla="*/ 5283 h 10034"/>
              <a:gd name="connsiteX15" fmla="*/ 10000 w 10000"/>
              <a:gd name="connsiteY15" fmla="*/ 4717 h 10034"/>
              <a:gd name="connsiteX0" fmla="*/ 10000 w 10000"/>
              <a:gd name="connsiteY0" fmla="*/ 4717 h 10034"/>
              <a:gd name="connsiteX1" fmla="*/ 8685 w 10000"/>
              <a:gd name="connsiteY1" fmla="*/ 189 h 10034"/>
              <a:gd name="connsiteX2" fmla="*/ 8657 w 10000"/>
              <a:gd name="connsiteY2" fmla="*/ 94 h 10034"/>
              <a:gd name="connsiteX3" fmla="*/ 8575 w 10000"/>
              <a:gd name="connsiteY3" fmla="*/ 0 h 10034"/>
              <a:gd name="connsiteX4" fmla="*/ 8054 w 10000"/>
              <a:gd name="connsiteY4" fmla="*/ 0 h 10034"/>
              <a:gd name="connsiteX5" fmla="*/ 879 w 10000"/>
              <a:gd name="connsiteY5" fmla="*/ 70 h 10034"/>
              <a:gd name="connsiteX6" fmla="*/ 137 w 10000"/>
              <a:gd name="connsiteY6" fmla="*/ 0 h 10034"/>
              <a:gd name="connsiteX7" fmla="*/ 0 w 10000"/>
              <a:gd name="connsiteY7" fmla="*/ 0 h 10034"/>
              <a:gd name="connsiteX8" fmla="*/ 903 w 10000"/>
              <a:gd name="connsiteY8" fmla="*/ 10034 h 10034"/>
              <a:gd name="connsiteX9" fmla="*/ 8054 w 10000"/>
              <a:gd name="connsiteY9" fmla="*/ 10000 h 10034"/>
              <a:gd name="connsiteX10" fmla="*/ 8575 w 10000"/>
              <a:gd name="connsiteY10" fmla="*/ 10000 h 10034"/>
              <a:gd name="connsiteX11" fmla="*/ 8657 w 10000"/>
              <a:gd name="connsiteY11" fmla="*/ 9906 h 10034"/>
              <a:gd name="connsiteX12" fmla="*/ 8685 w 10000"/>
              <a:gd name="connsiteY12" fmla="*/ 9811 h 10034"/>
              <a:gd name="connsiteX13" fmla="*/ 10000 w 10000"/>
              <a:gd name="connsiteY13" fmla="*/ 5283 h 10034"/>
              <a:gd name="connsiteX14" fmla="*/ 10000 w 10000"/>
              <a:gd name="connsiteY14" fmla="*/ 4717 h 10034"/>
              <a:gd name="connsiteX0" fmla="*/ 9863 w 9863"/>
              <a:gd name="connsiteY0" fmla="*/ 4717 h 10034"/>
              <a:gd name="connsiteX1" fmla="*/ 8548 w 9863"/>
              <a:gd name="connsiteY1" fmla="*/ 189 h 10034"/>
              <a:gd name="connsiteX2" fmla="*/ 8520 w 9863"/>
              <a:gd name="connsiteY2" fmla="*/ 94 h 10034"/>
              <a:gd name="connsiteX3" fmla="*/ 8438 w 9863"/>
              <a:gd name="connsiteY3" fmla="*/ 0 h 10034"/>
              <a:gd name="connsiteX4" fmla="*/ 7917 w 9863"/>
              <a:gd name="connsiteY4" fmla="*/ 0 h 10034"/>
              <a:gd name="connsiteX5" fmla="*/ 742 w 9863"/>
              <a:gd name="connsiteY5" fmla="*/ 70 h 10034"/>
              <a:gd name="connsiteX6" fmla="*/ 0 w 9863"/>
              <a:gd name="connsiteY6" fmla="*/ 0 h 10034"/>
              <a:gd name="connsiteX7" fmla="*/ 766 w 9863"/>
              <a:gd name="connsiteY7" fmla="*/ 10034 h 10034"/>
              <a:gd name="connsiteX8" fmla="*/ 7917 w 9863"/>
              <a:gd name="connsiteY8" fmla="*/ 10000 h 10034"/>
              <a:gd name="connsiteX9" fmla="*/ 8438 w 9863"/>
              <a:gd name="connsiteY9" fmla="*/ 10000 h 10034"/>
              <a:gd name="connsiteX10" fmla="*/ 8520 w 9863"/>
              <a:gd name="connsiteY10" fmla="*/ 9906 h 10034"/>
              <a:gd name="connsiteX11" fmla="*/ 8548 w 9863"/>
              <a:gd name="connsiteY11" fmla="*/ 9811 h 10034"/>
              <a:gd name="connsiteX12" fmla="*/ 9863 w 9863"/>
              <a:gd name="connsiteY12" fmla="*/ 5283 h 10034"/>
              <a:gd name="connsiteX13" fmla="*/ 9863 w 9863"/>
              <a:gd name="connsiteY13" fmla="*/ 4717 h 10034"/>
              <a:gd name="connsiteX0" fmla="*/ 9248 w 9248"/>
              <a:gd name="connsiteY0" fmla="*/ 4701 h 10000"/>
              <a:gd name="connsiteX1" fmla="*/ 7915 w 9248"/>
              <a:gd name="connsiteY1" fmla="*/ 188 h 10000"/>
              <a:gd name="connsiteX2" fmla="*/ 7886 w 9248"/>
              <a:gd name="connsiteY2" fmla="*/ 94 h 10000"/>
              <a:gd name="connsiteX3" fmla="*/ 7803 w 9248"/>
              <a:gd name="connsiteY3" fmla="*/ 0 h 10000"/>
              <a:gd name="connsiteX4" fmla="*/ 7275 w 9248"/>
              <a:gd name="connsiteY4" fmla="*/ 0 h 10000"/>
              <a:gd name="connsiteX5" fmla="*/ 0 w 9248"/>
              <a:gd name="connsiteY5" fmla="*/ 70 h 10000"/>
              <a:gd name="connsiteX6" fmla="*/ 25 w 9248"/>
              <a:gd name="connsiteY6" fmla="*/ 10000 h 10000"/>
              <a:gd name="connsiteX7" fmla="*/ 7275 w 9248"/>
              <a:gd name="connsiteY7" fmla="*/ 9966 h 10000"/>
              <a:gd name="connsiteX8" fmla="*/ 7803 w 9248"/>
              <a:gd name="connsiteY8" fmla="*/ 9966 h 10000"/>
              <a:gd name="connsiteX9" fmla="*/ 7886 w 9248"/>
              <a:gd name="connsiteY9" fmla="*/ 9872 h 10000"/>
              <a:gd name="connsiteX10" fmla="*/ 7915 w 9248"/>
              <a:gd name="connsiteY10" fmla="*/ 9778 h 10000"/>
              <a:gd name="connsiteX11" fmla="*/ 9248 w 9248"/>
              <a:gd name="connsiteY11" fmla="*/ 5265 h 10000"/>
              <a:gd name="connsiteX12" fmla="*/ 9248 w 9248"/>
              <a:gd name="connsiteY12" fmla="*/ 4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343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36668"/>
            <a:ext cx="2356674" cy="6889921"/>
            <a:chOff x="6627813" y="165100"/>
            <a:chExt cx="1952625" cy="5708651"/>
          </a:xfrm>
        </p:grpSpPr>
        <p:sp>
          <p:nvSpPr>
            <p:cNvPr id="11" name="Freeform 27"/>
            <p:cNvSpPr>
              <a:spLocks/>
            </p:cNvSpPr>
            <p:nvPr/>
          </p:nvSpPr>
          <p:spPr bwMode="auto">
            <a:xfrm>
              <a:off x="6627813" y="165100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59375-8741-4E4A-B7CE-8DD543FD0BA5}" type="datetimeFigureOut">
              <a:rPr lang="id-ID" smtClean="0"/>
              <a:t>01/11/2014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C55142-0CC5-485F-A24A-4285E9E43D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944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hyperlink" Target="daftar%20hadir.xlsx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307" y="163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id-ID" sz="8000" smtClean="0">
                <a:solidFill>
                  <a:srgbClr val="FF0000"/>
                </a:solidFill>
              </a:rPr>
              <a:t>Assalamu’alaikum </a:t>
            </a:r>
            <a:r>
              <a:rPr lang="id-ID" sz="8000" dirty="0" smtClean="0">
                <a:solidFill>
                  <a:srgbClr val="FF0000"/>
                </a:solidFill>
              </a:rPr>
              <a:t>Wr.Wb</a:t>
            </a:r>
            <a:r>
              <a:rPr lang="en-US" sz="8000" dirty="0" smtClean="0">
                <a:solidFill>
                  <a:srgbClr val="FF0000"/>
                </a:solidFill>
              </a:rPr>
              <a:t>.</a:t>
            </a:r>
            <a:endParaRPr lang="id-ID" sz="8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7085" y="3233766"/>
            <a:ext cx="92512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en-US" sz="4400" dirty="0" smtClean="0">
                <a:sym typeface="HQPB2"/>
              </a:rPr>
              <a:t></a:t>
            </a:r>
            <a:r>
              <a:rPr lang="en-US" sz="4400" dirty="0" smtClean="0">
                <a:sym typeface="HQPB4"/>
              </a:rPr>
              <a:t></a:t>
            </a:r>
            <a:r>
              <a:rPr lang="en-US" sz="4400" dirty="0" smtClean="0">
                <a:sym typeface="HQPB1"/>
              </a:rPr>
              <a:t></a:t>
            </a:r>
            <a:r>
              <a:rPr lang="en-US" sz="4400" dirty="0" smtClean="0">
                <a:sym typeface="HQPB4"/>
              </a:rPr>
              <a:t></a:t>
            </a:r>
            <a:r>
              <a:rPr lang="en-US" sz="4400" dirty="0" smtClean="0">
                <a:sym typeface="HQPB1"/>
              </a:rPr>
              <a:t></a:t>
            </a:r>
            <a:r>
              <a:rPr lang="en-US" sz="4400" dirty="0" smtClean="0">
                <a:sym typeface="HQPB4"/>
              </a:rPr>
              <a:t></a:t>
            </a:r>
            <a:r>
              <a:rPr lang="en-US" sz="4400" dirty="0" smtClean="0">
                <a:sym typeface="HQPB1"/>
              </a:rPr>
              <a:t></a:t>
            </a:r>
            <a:r>
              <a:rPr lang="en-US" sz="4400" dirty="0" smtClean="0">
                <a:sym typeface="HQPB5"/>
              </a:rPr>
              <a:t></a:t>
            </a:r>
            <a:r>
              <a:rPr lang="en-US" sz="4400" dirty="0" smtClean="0">
                <a:sym typeface="HQPB2"/>
              </a:rPr>
              <a:t></a:t>
            </a:r>
            <a:r>
              <a:rPr lang="en-US" sz="4400" dirty="0" smtClean="0">
                <a:sym typeface="HQPB4"/>
              </a:rPr>
              <a:t></a:t>
            </a:r>
            <a:r>
              <a:rPr lang="en-US" sz="4400" dirty="0" smtClean="0">
                <a:sym typeface="HQPB2"/>
              </a:rPr>
              <a:t></a:t>
            </a:r>
            <a:r>
              <a:rPr lang="en-US" sz="4400" dirty="0">
                <a:sym typeface="HQPB2"/>
              </a:rPr>
              <a:t></a:t>
            </a:r>
            <a:r>
              <a:rPr lang="en-US" sz="4400" dirty="0">
                <a:sym typeface="HQPB4"/>
              </a:rPr>
              <a:t></a:t>
            </a:r>
            <a:r>
              <a:rPr lang="en-US" sz="4400" dirty="0">
                <a:sym typeface="HQPB1"/>
              </a:rPr>
              <a:t></a:t>
            </a:r>
            <a:r>
              <a:rPr lang="en-US" sz="4400" dirty="0"/>
              <a:t> </a:t>
            </a:r>
            <a:r>
              <a:rPr lang="en-US" sz="4400" dirty="0">
                <a:sym typeface="HQPB4"/>
              </a:rPr>
              <a:t></a:t>
            </a:r>
            <a:r>
              <a:rPr lang="en-US" sz="4400" dirty="0" smtClean="0">
                <a:sym typeface="HQPB1"/>
              </a:rPr>
              <a:t></a:t>
            </a:r>
            <a:r>
              <a:rPr lang="en-US" sz="4400" dirty="0" smtClean="0">
                <a:sym typeface="HQPB2"/>
              </a:rPr>
              <a:t></a:t>
            </a:r>
            <a:r>
              <a:rPr lang="en-US" sz="4400" dirty="0" smtClean="0">
                <a:sym typeface="HQPB5"/>
              </a:rPr>
              <a:t></a:t>
            </a:r>
            <a:r>
              <a:rPr lang="en-US" sz="4400" dirty="0" smtClean="0">
                <a:sym typeface="HQPB2"/>
              </a:rPr>
              <a:t></a:t>
            </a:r>
            <a:r>
              <a:rPr lang="en-US" sz="4400" dirty="0" smtClean="0">
                <a:sym typeface="HQPB5"/>
              </a:rPr>
              <a:t></a:t>
            </a:r>
            <a:r>
              <a:rPr lang="en-US" sz="4400" dirty="0" smtClean="0">
                <a:sym typeface="HQPB1"/>
              </a:rPr>
              <a:t></a:t>
            </a:r>
            <a:r>
              <a:rPr lang="en-US" sz="4400" dirty="0" smtClean="0">
                <a:sym typeface="HQPB5"/>
              </a:rPr>
              <a:t></a:t>
            </a:r>
            <a:r>
              <a:rPr lang="en-US" sz="4400" dirty="0" smtClean="0">
                <a:sym typeface="HQPB2"/>
              </a:rPr>
              <a:t></a:t>
            </a:r>
            <a:r>
              <a:rPr lang="en-US" sz="4400" dirty="0" smtClean="0"/>
              <a:t> </a:t>
            </a:r>
            <a:r>
              <a:rPr lang="en-US" sz="4400" dirty="0">
                <a:sym typeface="HQPB5"/>
              </a:rPr>
              <a:t></a:t>
            </a:r>
            <a:r>
              <a:rPr lang="en-US" sz="4400" dirty="0" smtClean="0">
                <a:sym typeface="HQPB1"/>
              </a:rPr>
              <a:t> </a:t>
            </a:r>
            <a:r>
              <a:rPr lang="en-US" sz="4400" dirty="0" smtClean="0">
                <a:sym typeface="HQPB4"/>
              </a:rPr>
              <a:t></a:t>
            </a:r>
            <a:r>
              <a:rPr lang="en-US" sz="4400" dirty="0">
                <a:sym typeface="HQPB4"/>
              </a:rPr>
              <a:t></a:t>
            </a:r>
            <a:r>
              <a:rPr lang="en-US" sz="4400" dirty="0">
                <a:sym typeface="HQPB2"/>
              </a:rPr>
              <a:t></a:t>
            </a:r>
            <a:r>
              <a:rPr lang="en-US" sz="4400" dirty="0">
                <a:sym typeface="HQPB4"/>
              </a:rPr>
              <a:t></a:t>
            </a:r>
            <a:r>
              <a:rPr lang="en-US" sz="4400" dirty="0">
                <a:sym typeface="HQPB1"/>
              </a:rPr>
              <a:t></a:t>
            </a:r>
            <a:r>
              <a:rPr lang="en-US" sz="4400" dirty="0">
                <a:sym typeface="HQPB4"/>
              </a:rPr>
              <a:t></a:t>
            </a:r>
            <a:r>
              <a:rPr lang="en-US" sz="4400" dirty="0">
                <a:sym typeface="HQPB2"/>
              </a:rPr>
              <a:t></a:t>
            </a:r>
            <a:r>
              <a:rPr lang="en-US" sz="4400" dirty="0">
                <a:sym typeface="HQPB5"/>
              </a:rPr>
              <a:t></a:t>
            </a:r>
            <a:r>
              <a:rPr lang="en-US" sz="4400" dirty="0">
                <a:sym typeface="HQPB1"/>
              </a:rPr>
              <a:t></a:t>
            </a:r>
            <a:r>
              <a:rPr lang="en-US" sz="4400" dirty="0"/>
              <a:t> </a:t>
            </a:r>
            <a:r>
              <a:rPr lang="en-US" sz="4400" dirty="0">
                <a:sym typeface="HQPB5"/>
              </a:rPr>
              <a:t></a:t>
            </a:r>
            <a:r>
              <a:rPr lang="en-US" sz="4400" dirty="0" smtClean="0">
                <a:sym typeface="HQPB1"/>
              </a:rPr>
              <a:t></a:t>
            </a:r>
            <a:r>
              <a:rPr lang="en-US" sz="4400" dirty="0" smtClean="0">
                <a:sym typeface="HQPB4"/>
              </a:rPr>
              <a:t></a:t>
            </a:r>
            <a:r>
              <a:rPr lang="en-US" sz="4400" dirty="0" smtClean="0">
                <a:sym typeface="HQPB2"/>
              </a:rPr>
              <a:t></a:t>
            </a:r>
            <a:r>
              <a:rPr lang="en-US" sz="4400" dirty="0" smtClean="0">
                <a:sym typeface="HQPB5"/>
              </a:rPr>
              <a:t></a:t>
            </a:r>
            <a:r>
              <a:rPr lang="en-US" sz="4400" dirty="0" smtClean="0">
                <a:sym typeface="HQPB2"/>
              </a:rPr>
              <a:t></a:t>
            </a:r>
            <a:r>
              <a:rPr lang="en-US" sz="4400" dirty="0" smtClean="0">
                <a:sym typeface="HQPB5"/>
              </a:rPr>
              <a:t></a:t>
            </a:r>
            <a:r>
              <a:rPr lang="en-US" sz="4400" dirty="0" smtClean="0">
                <a:sym typeface="HQPB1"/>
              </a:rPr>
              <a:t></a:t>
            </a:r>
            <a:r>
              <a:rPr lang="en-US" sz="4400" dirty="0" smtClean="0"/>
              <a:t> </a:t>
            </a:r>
            <a:r>
              <a:rPr lang="en-US" sz="4400" dirty="0" smtClean="0">
                <a:sym typeface="HQPB1"/>
              </a:rPr>
              <a:t></a:t>
            </a:r>
            <a:r>
              <a:rPr lang="en-US" sz="4400" dirty="0" smtClean="0">
                <a:sym typeface="HQPB5"/>
              </a:rPr>
              <a:t></a:t>
            </a:r>
            <a:r>
              <a:rPr lang="en-US" sz="4400" dirty="0" smtClean="0">
                <a:sym typeface="HQPB2"/>
              </a:rPr>
              <a:t></a:t>
            </a:r>
            <a:r>
              <a:rPr lang="en-US" sz="4400" dirty="0" smtClean="0">
                <a:sym typeface="HQPB5"/>
              </a:rPr>
              <a:t></a:t>
            </a:r>
            <a:r>
              <a:rPr lang="en-US" sz="4400" dirty="0" smtClean="0">
                <a:sym typeface="HQPB2"/>
              </a:rPr>
              <a:t></a:t>
            </a:r>
            <a:r>
              <a:rPr lang="en-US" sz="4400" dirty="0" smtClean="0"/>
              <a:t> </a:t>
            </a:r>
            <a:r>
              <a:rPr lang="en-US" sz="4400" dirty="0">
                <a:sym typeface="HQPB2"/>
              </a:rPr>
              <a:t></a:t>
            </a:r>
            <a:r>
              <a:rPr lang="ar-SA" sz="4400" dirty="0"/>
              <a:t>   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3134214" y="4341827"/>
            <a:ext cx="8400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450850"/>
            <a:r>
              <a:rPr lang="en-US" sz="2400" b="1" dirty="0"/>
              <a:t>56.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aku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menciptakan</a:t>
            </a:r>
            <a:r>
              <a:rPr lang="en-US" sz="2400" b="1" dirty="0"/>
              <a:t> </a:t>
            </a:r>
            <a:r>
              <a:rPr lang="en-US" sz="2400" b="1" dirty="0" err="1"/>
              <a:t>jin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manusia</a:t>
            </a:r>
            <a:r>
              <a:rPr lang="en-US" sz="2400" b="1" dirty="0"/>
              <a:t> </a:t>
            </a:r>
            <a:r>
              <a:rPr lang="en-US" sz="2400" b="1" dirty="0" err="1"/>
              <a:t>melainkan</a:t>
            </a:r>
            <a:r>
              <a:rPr lang="en-US" sz="2400" b="1" dirty="0"/>
              <a:t> </a:t>
            </a:r>
            <a:r>
              <a:rPr lang="en-US" sz="2400" b="1" dirty="0" err="1" smtClean="0"/>
              <a:t>supaya</a:t>
            </a:r>
            <a:r>
              <a:rPr lang="en-US" sz="2400" b="1" dirty="0" smtClean="0"/>
              <a:t> </a:t>
            </a:r>
            <a:r>
              <a:rPr lang="en-US" sz="2400" b="1" dirty="0" err="1"/>
              <a:t>mereka</a:t>
            </a:r>
            <a:r>
              <a:rPr lang="en-US" sz="2400" b="1" dirty="0"/>
              <a:t> </a:t>
            </a:r>
            <a:r>
              <a:rPr lang="en-US" sz="2400" b="1" dirty="0" err="1"/>
              <a:t>mengabdi</a:t>
            </a:r>
            <a:r>
              <a:rPr lang="en-US" sz="2400" b="1" dirty="0"/>
              <a:t> </a:t>
            </a:r>
            <a:r>
              <a:rPr lang="en-US" sz="2400" b="1" dirty="0" err="1"/>
              <a:t>kepada</a:t>
            </a:r>
            <a:r>
              <a:rPr lang="en-US" sz="2400" b="1" dirty="0"/>
              <a:t>-Ku.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70687" y="905060"/>
            <a:ext cx="4401313" cy="6148749"/>
            <a:chOff x="170687" y="905060"/>
            <a:chExt cx="4401313" cy="6148749"/>
          </a:xfrm>
        </p:grpSpPr>
        <p:pic>
          <p:nvPicPr>
            <p:cNvPr id="1027" name="Picture 3" descr="C:\Users\MAN Ende\Pictures\cctv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217" y="905060"/>
              <a:ext cx="1737868" cy="1303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88" y="5183308"/>
              <a:ext cx="2494001" cy="18705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87" y="2208461"/>
              <a:ext cx="2494001" cy="3048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001" y="5157196"/>
              <a:ext cx="2077999" cy="17158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" name="Decagon 2">
            <a:hlinkClick r:id="rId6" action="ppaction://hlinkfile"/>
          </p:cNvPr>
          <p:cNvSpPr/>
          <p:nvPr/>
        </p:nvSpPr>
        <p:spPr>
          <a:xfrm>
            <a:off x="11216640" y="6352032"/>
            <a:ext cx="511696" cy="505968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806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904" y="682752"/>
            <a:ext cx="9835328" cy="1042392"/>
          </a:xfrm>
        </p:spPr>
        <p:txBody>
          <a:bodyPr/>
          <a:lstStyle/>
          <a:p>
            <a:r>
              <a:rPr lang="id-ID" sz="6000" dirty="0" smtClean="0">
                <a:solidFill>
                  <a:srgbClr val="FF0000"/>
                </a:solidFill>
              </a:rPr>
              <a:t>Barisan Aritm</a:t>
            </a:r>
            <a:r>
              <a:rPr lang="en-US" sz="6000" dirty="0" smtClean="0">
                <a:solidFill>
                  <a:srgbClr val="FF0000"/>
                </a:solidFill>
              </a:rPr>
              <a:t>e</a:t>
            </a:r>
            <a:r>
              <a:rPr lang="id-ID" sz="6000" dirty="0" smtClean="0">
                <a:solidFill>
                  <a:srgbClr val="FF0000"/>
                </a:solidFill>
              </a:rPr>
              <a:t>tika</a:t>
            </a:r>
            <a:endParaRPr lang="id-ID" sz="6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17" y="2552794"/>
            <a:ext cx="4437979" cy="3772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96" y="2552794"/>
            <a:ext cx="5991975" cy="4305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21408" y="1668303"/>
            <a:ext cx="765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Beberapa</a:t>
            </a:r>
            <a:r>
              <a:rPr lang="en-US" b="1" dirty="0"/>
              <a:t> </a:t>
            </a:r>
            <a:r>
              <a:rPr lang="en-US" b="1" dirty="0" err="1" smtClean="0"/>
              <a:t>Gambar</a:t>
            </a:r>
            <a:r>
              <a:rPr lang="en-US" b="1" dirty="0" smtClean="0"/>
              <a:t> </a:t>
            </a:r>
            <a:r>
              <a:rPr lang="en-US" b="1" dirty="0" err="1" smtClean="0"/>
              <a:t>berikut</a:t>
            </a:r>
            <a:r>
              <a:rPr lang="en-US" b="1" dirty="0" smtClean="0"/>
              <a:t> yang </a:t>
            </a:r>
            <a:r>
              <a:rPr lang="en-US" b="1" dirty="0" err="1" smtClean="0"/>
              <a:t>berkaitan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keseharian</a:t>
            </a:r>
            <a:r>
              <a:rPr lang="en-US" b="1" dirty="0" smtClean="0"/>
              <a:t> </a:t>
            </a:r>
            <a:r>
              <a:rPr lang="en-US" b="1" dirty="0" err="1" smtClean="0"/>
              <a:t>kita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6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0304" y="599682"/>
            <a:ext cx="10021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000" b="1" dirty="0"/>
              <a:t>Tujuan Pembelajaran</a:t>
            </a:r>
            <a:endParaRPr lang="en-US" sz="2000" b="1" dirty="0"/>
          </a:p>
          <a:p>
            <a:r>
              <a:rPr lang="en-US" sz="2000" b="1" dirty="0"/>
              <a:t>KI 1 </a:t>
            </a:r>
            <a:r>
              <a:rPr lang="en-US" sz="2000" b="1" dirty="0" err="1"/>
              <a:t>dan</a:t>
            </a:r>
            <a:r>
              <a:rPr lang="en-US" sz="2000" b="1" dirty="0"/>
              <a:t> KI 2 </a:t>
            </a:r>
          </a:p>
          <a:p>
            <a:r>
              <a:rPr lang="en-US" sz="2000" b="1" dirty="0" err="1" smtClean="0"/>
              <a:t>Peserta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Didik</a:t>
            </a:r>
            <a:r>
              <a:rPr lang="en-US" sz="2000" b="1" dirty="0" smtClean="0"/>
              <a:t>: </a:t>
            </a:r>
            <a:endParaRPr lang="en-US" sz="2000" b="1" dirty="0"/>
          </a:p>
          <a:p>
            <a:r>
              <a:rPr lang="en-US" sz="2000" b="1" dirty="0"/>
              <a:t>1.1.1.1. </a:t>
            </a:r>
            <a:r>
              <a:rPr lang="en-US" sz="2000" b="1" dirty="0" err="1"/>
              <a:t>bersemangat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mengikuti</a:t>
            </a:r>
            <a:r>
              <a:rPr lang="en-US" sz="2000" b="1" dirty="0"/>
              <a:t> </a:t>
            </a:r>
            <a:r>
              <a:rPr lang="en-US" sz="2000" b="1" dirty="0" err="1"/>
              <a:t>pembelajaran</a:t>
            </a:r>
            <a:r>
              <a:rPr lang="en-US" sz="2000" b="1" dirty="0"/>
              <a:t> </a:t>
            </a:r>
            <a:r>
              <a:rPr lang="en-US" sz="2000" b="1" dirty="0" err="1"/>
              <a:t>matematika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1.1.2.1. </a:t>
            </a:r>
            <a:r>
              <a:rPr lang="en-US" sz="2000" b="1" dirty="0" err="1"/>
              <a:t>serius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mengikuti</a:t>
            </a:r>
            <a:r>
              <a:rPr lang="en-US" sz="2000" b="1" dirty="0"/>
              <a:t> </a:t>
            </a:r>
            <a:r>
              <a:rPr lang="en-US" sz="2000" b="1" dirty="0" err="1"/>
              <a:t>pembelajaran</a:t>
            </a:r>
            <a:r>
              <a:rPr lang="en-US" sz="2000" b="1" dirty="0"/>
              <a:t> </a:t>
            </a:r>
            <a:r>
              <a:rPr lang="en-US" sz="2000" b="1" dirty="0" err="1"/>
              <a:t>matematika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2.2.1.1. </a:t>
            </a:r>
            <a:r>
              <a:rPr lang="en-US" sz="2000" b="1" dirty="0" err="1"/>
              <a:t>suka</a:t>
            </a:r>
            <a:r>
              <a:rPr lang="en-US" sz="2000" b="1" dirty="0"/>
              <a:t> </a:t>
            </a:r>
            <a:r>
              <a:rPr lang="en-US" sz="2000" b="1" dirty="0" err="1"/>
              <a:t>bertanya</a:t>
            </a:r>
            <a:r>
              <a:rPr lang="en-US" sz="2000" b="1" dirty="0"/>
              <a:t> </a:t>
            </a:r>
            <a:r>
              <a:rPr lang="en-US" sz="2000" b="1" dirty="0" err="1"/>
              <a:t>selama</a:t>
            </a:r>
            <a:r>
              <a:rPr lang="en-US" sz="2000" b="1" dirty="0"/>
              <a:t> proses </a:t>
            </a:r>
            <a:r>
              <a:rPr lang="en-US" sz="2000" b="1" dirty="0" err="1"/>
              <a:t>pembelajaran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2.2.2.1. </a:t>
            </a:r>
            <a:r>
              <a:rPr lang="en-US" sz="2000" b="1" dirty="0" err="1"/>
              <a:t>Suka</a:t>
            </a:r>
            <a:r>
              <a:rPr lang="en-US" sz="2000" b="1" dirty="0"/>
              <a:t> </a:t>
            </a:r>
            <a:r>
              <a:rPr lang="en-US" sz="2000" b="1" dirty="0" err="1"/>
              <a:t>mengamati</a:t>
            </a:r>
            <a:r>
              <a:rPr lang="en-US" sz="2000" b="1" dirty="0"/>
              <a:t> </a:t>
            </a:r>
            <a:r>
              <a:rPr lang="en-US" sz="2000" b="1" dirty="0" err="1"/>
              <a:t>sesuatu</a:t>
            </a:r>
            <a:r>
              <a:rPr lang="en-US" sz="2000" b="1" dirty="0"/>
              <a:t> yang </a:t>
            </a:r>
            <a:r>
              <a:rPr lang="en-US" sz="2000" b="1" dirty="0" err="1"/>
              <a:t>berhubungan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pola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barisan</a:t>
            </a:r>
            <a:endParaRPr lang="en-US" sz="2000" b="1" dirty="0"/>
          </a:p>
          <a:p>
            <a:r>
              <a:rPr lang="en-US" sz="2000" b="1" dirty="0"/>
              <a:t>2.3.1.1.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menggantungkan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 </a:t>
            </a:r>
            <a:r>
              <a:rPr lang="en-US" sz="2000" b="1" dirty="0" err="1"/>
              <a:t>pada</a:t>
            </a:r>
            <a:r>
              <a:rPr lang="en-US" sz="2000" b="1" dirty="0"/>
              <a:t> orang lain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menyelesaikan</a:t>
            </a:r>
            <a:r>
              <a:rPr lang="en-US" sz="2000" b="1" dirty="0"/>
              <a:t> </a:t>
            </a:r>
            <a:r>
              <a:rPr lang="en-US" sz="2000" b="1" dirty="0" err="1"/>
              <a:t>masalah</a:t>
            </a:r>
            <a:r>
              <a:rPr lang="en-US" sz="2000" b="1" dirty="0"/>
              <a:t> yang </a:t>
            </a:r>
            <a:r>
              <a:rPr lang="en-US" sz="2000" b="1" dirty="0" err="1"/>
              <a:t>berhubungan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pola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barisan</a:t>
            </a:r>
            <a:endParaRPr lang="en-US" sz="2000" b="1" dirty="0"/>
          </a:p>
          <a:p>
            <a:r>
              <a:rPr lang="en-US" sz="2000" b="1" dirty="0"/>
              <a:t>2.3.2.1.  </a:t>
            </a:r>
            <a:r>
              <a:rPr lang="en-US" sz="2000" b="1" dirty="0" err="1"/>
              <a:t>Berani</a:t>
            </a:r>
            <a:r>
              <a:rPr lang="en-US" sz="2000" b="1" dirty="0"/>
              <a:t> </a:t>
            </a:r>
            <a:r>
              <a:rPr lang="en-US" sz="2000" b="1" dirty="0" err="1"/>
              <a:t>presentasi</a:t>
            </a:r>
            <a:r>
              <a:rPr lang="en-US" sz="2000" b="1" dirty="0"/>
              <a:t> di </a:t>
            </a:r>
            <a:r>
              <a:rPr lang="en-US" sz="2000" b="1" dirty="0" err="1"/>
              <a:t>depan</a:t>
            </a:r>
            <a:r>
              <a:rPr lang="en-US" sz="2000" b="1" dirty="0"/>
              <a:t> </a:t>
            </a:r>
            <a:r>
              <a:rPr lang="en-US" sz="2000" b="1" dirty="0" err="1"/>
              <a:t>kelas</a:t>
            </a:r>
            <a:endParaRPr lang="en-US" sz="2000" b="1" dirty="0"/>
          </a:p>
          <a:p>
            <a:r>
              <a:rPr lang="en-US" sz="2000" b="1" dirty="0"/>
              <a:t>KI 3 </a:t>
            </a:r>
            <a:r>
              <a:rPr lang="en-US" sz="2000" b="1" dirty="0" err="1"/>
              <a:t>dan</a:t>
            </a:r>
            <a:r>
              <a:rPr lang="en-US" sz="2000" b="1" dirty="0"/>
              <a:t> KI 4</a:t>
            </a:r>
          </a:p>
          <a:p>
            <a:r>
              <a:rPr lang="en-US" sz="2000" b="1" dirty="0" err="1"/>
              <a:t>Setelah</a:t>
            </a:r>
            <a:r>
              <a:rPr lang="en-US" sz="2000" b="1" dirty="0"/>
              <a:t> proses </a:t>
            </a:r>
            <a:r>
              <a:rPr lang="en-US" sz="2000" b="1" dirty="0" err="1"/>
              <a:t>pembelajaran</a:t>
            </a:r>
            <a:r>
              <a:rPr lang="en-US" sz="2000" b="1" dirty="0"/>
              <a:t> </a:t>
            </a:r>
            <a:r>
              <a:rPr lang="en-US" sz="2000" b="1" dirty="0" err="1" smtClean="0"/>
              <a:t>peserta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didik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dapat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</a:p>
          <a:p>
            <a:r>
              <a:rPr lang="de-DE" sz="2000" b="1" dirty="0"/>
              <a:t>3.8.1.1. </a:t>
            </a:r>
            <a:r>
              <a:rPr lang="en-US" sz="2000" b="1" dirty="0" err="1"/>
              <a:t>Memberikan</a:t>
            </a:r>
            <a:r>
              <a:rPr lang="en-US" sz="2000" b="1" dirty="0"/>
              <a:t> </a:t>
            </a:r>
            <a:r>
              <a:rPr lang="en-US" sz="2000" b="1" dirty="0" err="1"/>
              <a:t>contoh</a:t>
            </a:r>
            <a:r>
              <a:rPr lang="en-US" sz="2000" b="1" dirty="0"/>
              <a:t> </a:t>
            </a:r>
            <a:r>
              <a:rPr lang="en-US" sz="2000" b="1" dirty="0" err="1"/>
              <a:t>barisan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deret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kehidupan</a:t>
            </a:r>
            <a:r>
              <a:rPr lang="en-US" sz="2000" b="1" dirty="0"/>
              <a:t> </a:t>
            </a:r>
            <a:r>
              <a:rPr lang="en-US" sz="2000" b="1" dirty="0" err="1"/>
              <a:t>sehari-hari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4.8.1.1. </a:t>
            </a:r>
            <a:r>
              <a:rPr lang="de-DE" sz="2000" b="1" dirty="0"/>
              <a:t>Menemukan konsep barisan aritmetika yang diberikan</a:t>
            </a:r>
            <a:endParaRPr lang="en-US" sz="2000" b="1" dirty="0"/>
          </a:p>
          <a:p>
            <a:r>
              <a:rPr lang="de-DE" sz="2000" b="1" dirty="0"/>
              <a:t>4.8.2.1. Menemukan rumus suku ke-n dari barisan aritmetika yang diberikan.</a:t>
            </a:r>
            <a:endParaRPr lang="en-US" sz="2000" b="1" dirty="0"/>
          </a:p>
          <a:p>
            <a:r>
              <a:rPr lang="de-DE" sz="2000" b="1" dirty="0"/>
              <a:t>4.8.3.1. Menentukan rumus suku ke-n barisan aritmetika dengan </a:t>
            </a:r>
            <a:r>
              <a:rPr lang="de-DE" sz="2000" b="1" dirty="0" smtClean="0"/>
              <a:t>rumus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7763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78356" y="473985"/>
            <a:ext cx="8911687" cy="1280890"/>
          </a:xfrm>
        </p:spPr>
        <p:txBody>
          <a:bodyPr>
            <a:normAutofit/>
          </a:bodyPr>
          <a:lstStyle/>
          <a:p>
            <a:r>
              <a:rPr lang="id-ID" sz="6000" dirty="0" smtClean="0">
                <a:solidFill>
                  <a:srgbClr val="FF0000"/>
                </a:solidFill>
              </a:rPr>
              <a:t>Materi</a:t>
            </a:r>
            <a:endParaRPr lang="id-ID" sz="600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hlinkClick r:id="rId3" action="ppaction://hlinksldjump"/>
          </p:cNvPr>
          <p:cNvSpPr txBox="1">
            <a:spLocks/>
          </p:cNvSpPr>
          <p:nvPr/>
        </p:nvSpPr>
        <p:spPr>
          <a:xfrm>
            <a:off x="1670304" y="1994570"/>
            <a:ext cx="4980432" cy="635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 smtClean="0">
                <a:solidFill>
                  <a:schemeClr val="tx1"/>
                </a:solidFill>
              </a:rPr>
              <a:t>Barisan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id-ID" sz="3600" dirty="0" smtClean="0">
                <a:solidFill>
                  <a:schemeClr val="tx1"/>
                </a:solidFill>
              </a:rPr>
              <a:t>Aritm</a:t>
            </a:r>
            <a:r>
              <a:rPr lang="en-US" sz="3600" dirty="0" smtClean="0">
                <a:solidFill>
                  <a:schemeClr val="tx1"/>
                </a:solidFill>
              </a:rPr>
              <a:t>e</a:t>
            </a:r>
            <a:r>
              <a:rPr lang="id-ID" sz="3600" dirty="0" smtClean="0">
                <a:solidFill>
                  <a:schemeClr val="tx1"/>
                </a:solidFill>
              </a:rPr>
              <a:t>tika</a:t>
            </a:r>
          </a:p>
          <a:p>
            <a:pPr marL="0" indent="0">
              <a:buNone/>
            </a:pPr>
            <a:endParaRPr lang="id-ID" sz="2000" dirty="0"/>
          </a:p>
        </p:txBody>
      </p:sp>
      <p:sp>
        <p:nvSpPr>
          <p:cNvPr id="7" name="Content Placeholder 2">
            <a:hlinkClick r:id="rId4" action="ppaction://hlinksldjump"/>
          </p:cNvPr>
          <p:cNvSpPr txBox="1">
            <a:spLocks/>
          </p:cNvSpPr>
          <p:nvPr/>
        </p:nvSpPr>
        <p:spPr>
          <a:xfrm>
            <a:off x="1670304" y="3111024"/>
            <a:ext cx="4980432" cy="635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err="1" smtClean="0">
                <a:solidFill>
                  <a:schemeClr val="tx1"/>
                </a:solidFill>
              </a:rPr>
              <a:t>Pola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Barisan</a:t>
            </a:r>
            <a:endParaRPr lang="id-ID" sz="3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id-ID" sz="3600" dirty="0" smtClean="0">
              <a:solidFill>
                <a:schemeClr val="tx1"/>
              </a:solidFill>
            </a:endParaRPr>
          </a:p>
          <a:p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54774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199" y="1169303"/>
            <a:ext cx="4846645" cy="153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64703" y="103709"/>
            <a:ext cx="5719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 smtClean="0"/>
              <a:t>Beberapa</a:t>
            </a:r>
            <a:r>
              <a:rPr lang="en-US" b="1" dirty="0" smtClean="0"/>
              <a:t> </a:t>
            </a:r>
            <a:r>
              <a:rPr lang="en-US" b="1" dirty="0" err="1" smtClean="0"/>
              <a:t>Kelereng</a:t>
            </a:r>
            <a:r>
              <a:rPr lang="en-US" b="1" dirty="0" smtClean="0"/>
              <a:t> </a:t>
            </a:r>
            <a:r>
              <a:rPr lang="en-US" b="1" dirty="0" err="1" smtClean="0"/>
              <a:t>dikelompokan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disusun</a:t>
            </a:r>
            <a:r>
              <a:rPr lang="en-US" b="1" dirty="0" smtClean="0"/>
              <a:t> </a:t>
            </a:r>
            <a:r>
              <a:rPr lang="en-US" b="1" dirty="0" err="1" smtClean="0"/>
              <a:t>sehingga</a:t>
            </a:r>
            <a:r>
              <a:rPr lang="en-US" b="1" dirty="0" smtClean="0"/>
              <a:t> </a:t>
            </a:r>
            <a:r>
              <a:rPr lang="en-US" b="1" dirty="0" err="1" smtClean="0"/>
              <a:t>setiap</a:t>
            </a:r>
            <a:r>
              <a:rPr lang="en-US" b="1" dirty="0" smtClean="0"/>
              <a:t> </a:t>
            </a:r>
            <a:r>
              <a:rPr lang="en-US" b="1" dirty="0" err="1" smtClean="0"/>
              <a:t>kelompok</a:t>
            </a:r>
            <a:r>
              <a:rPr lang="en-US" b="1" dirty="0" smtClean="0"/>
              <a:t> </a:t>
            </a:r>
            <a:r>
              <a:rPr lang="en-US" b="1" dirty="0" err="1" smtClean="0"/>
              <a:t>tersusun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bentuk</a:t>
            </a:r>
            <a:r>
              <a:rPr lang="en-US" b="1" dirty="0" smtClean="0"/>
              <a:t> </a:t>
            </a:r>
            <a:r>
              <a:rPr lang="en-US" b="1" dirty="0" err="1" smtClean="0"/>
              <a:t>persegi</a:t>
            </a:r>
            <a:r>
              <a:rPr lang="en-US" b="1" dirty="0" smtClean="0"/>
              <a:t> </a:t>
            </a:r>
            <a:r>
              <a:rPr lang="en-US" b="1" dirty="0" err="1" smtClean="0"/>
              <a:t>berikut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58607" y="2755469"/>
            <a:ext cx="5719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 smtClean="0"/>
              <a:t>Kelereng</a:t>
            </a:r>
            <a:r>
              <a:rPr lang="en-US" b="1" dirty="0" smtClean="0"/>
              <a:t> </a:t>
            </a:r>
            <a:r>
              <a:rPr lang="en-US" b="1" dirty="0" err="1" smtClean="0"/>
              <a:t>dihitung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setiap</a:t>
            </a:r>
            <a:r>
              <a:rPr lang="en-US" b="1" dirty="0" smtClean="0"/>
              <a:t> </a:t>
            </a:r>
            <a:r>
              <a:rPr lang="en-US" b="1" dirty="0" err="1" smtClean="0"/>
              <a:t>kelompok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diperoleh</a:t>
            </a:r>
            <a:r>
              <a:rPr lang="en-US" b="1" dirty="0" smtClean="0"/>
              <a:t> </a:t>
            </a:r>
            <a:r>
              <a:rPr lang="en-US" b="1" dirty="0" err="1" smtClean="0"/>
              <a:t>barisan</a:t>
            </a:r>
            <a:r>
              <a:rPr lang="en-US" b="1" dirty="0"/>
              <a:t>: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871" y="3511373"/>
            <a:ext cx="4846645" cy="153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12516" y="3512476"/>
            <a:ext cx="4983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 smtClean="0"/>
              <a:t>Permasalahan</a:t>
            </a:r>
            <a:r>
              <a:rPr lang="en-US" b="1" dirty="0" smtClean="0"/>
              <a:t>:</a:t>
            </a:r>
          </a:p>
          <a:p>
            <a:pPr algn="just"/>
            <a:r>
              <a:rPr lang="en-US" b="1" dirty="0" err="1" smtClean="0"/>
              <a:t>Dapatkah</a:t>
            </a:r>
            <a:r>
              <a:rPr lang="en-US" b="1" dirty="0" smtClean="0"/>
              <a:t> </a:t>
            </a:r>
            <a:r>
              <a:rPr lang="en-US" b="1" dirty="0" err="1" smtClean="0"/>
              <a:t>kamu</a:t>
            </a:r>
            <a:r>
              <a:rPr lang="en-US" b="1" dirty="0" smtClean="0"/>
              <a:t> </a:t>
            </a:r>
            <a:r>
              <a:rPr lang="en-US" b="1" dirty="0" err="1" smtClean="0"/>
              <a:t>temukan</a:t>
            </a:r>
            <a:r>
              <a:rPr lang="en-US" b="1" dirty="0" smtClean="0"/>
              <a:t> </a:t>
            </a:r>
            <a:r>
              <a:rPr lang="en-US" b="1" dirty="0" err="1" smtClean="0"/>
              <a:t>bilangan</a:t>
            </a:r>
            <a:r>
              <a:rPr lang="en-US" b="1" dirty="0" smtClean="0"/>
              <a:t> </a:t>
            </a:r>
            <a:r>
              <a:rPr lang="en-US" b="1" dirty="0" err="1" smtClean="0"/>
              <a:t>berikutnya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barisan</a:t>
            </a:r>
            <a:r>
              <a:rPr lang="en-US" b="1" dirty="0" smtClean="0"/>
              <a:t> </a:t>
            </a:r>
            <a:r>
              <a:rPr lang="en-US" b="1" dirty="0" err="1" smtClean="0"/>
              <a:t>tersebut</a:t>
            </a:r>
            <a:r>
              <a:rPr lang="en-US" b="1" dirty="0" smtClean="0"/>
              <a:t>? </a:t>
            </a:r>
            <a:r>
              <a:rPr lang="en-US" b="1" dirty="0" err="1" smtClean="0"/>
              <a:t>Dapatkah</a:t>
            </a:r>
            <a:r>
              <a:rPr lang="en-US" b="1" dirty="0" smtClean="0"/>
              <a:t> </a:t>
            </a:r>
            <a:r>
              <a:rPr lang="en-US" b="1" dirty="0" err="1" smtClean="0"/>
              <a:t>kamu</a:t>
            </a:r>
            <a:r>
              <a:rPr lang="en-US" b="1" dirty="0" smtClean="0"/>
              <a:t> </a:t>
            </a:r>
            <a:r>
              <a:rPr lang="en-US" b="1" dirty="0" err="1" smtClean="0"/>
              <a:t>temukan</a:t>
            </a:r>
            <a:r>
              <a:rPr lang="en-US" b="1" dirty="0" smtClean="0"/>
              <a:t> </a:t>
            </a:r>
            <a:r>
              <a:rPr lang="en-US" b="1" dirty="0" err="1" smtClean="0"/>
              <a:t>pola</a:t>
            </a:r>
            <a:r>
              <a:rPr lang="en-US" b="1" dirty="0" smtClean="0"/>
              <a:t> </a:t>
            </a:r>
            <a:r>
              <a:rPr lang="en-US" b="1" dirty="0" err="1" smtClean="0"/>
              <a:t>barisan</a:t>
            </a:r>
            <a:r>
              <a:rPr lang="en-US" b="1" dirty="0" smtClean="0"/>
              <a:t> </a:t>
            </a:r>
            <a:r>
              <a:rPr lang="en-US" b="1" dirty="0" err="1" smtClean="0"/>
              <a:t>tersebut</a:t>
            </a:r>
            <a:r>
              <a:rPr lang="en-US" b="1" dirty="0" smtClean="0"/>
              <a:t>? </a:t>
            </a:r>
            <a:r>
              <a:rPr lang="en-US" b="1" dirty="0" err="1" smtClean="0"/>
              <a:t>Berapa</a:t>
            </a:r>
            <a:r>
              <a:rPr lang="en-US" b="1" dirty="0" smtClean="0"/>
              <a:t> </a:t>
            </a:r>
            <a:r>
              <a:rPr lang="en-US" b="1" dirty="0" err="1" smtClean="0"/>
              <a:t>banyak</a:t>
            </a:r>
            <a:r>
              <a:rPr lang="en-US" b="1" dirty="0" smtClean="0"/>
              <a:t> </a:t>
            </a:r>
            <a:r>
              <a:rPr lang="en-US" b="1" dirty="0" err="1" smtClean="0"/>
              <a:t>kelereng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kelompok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15?</a:t>
            </a:r>
            <a:endParaRPr lang="en-US" b="1" dirty="0"/>
          </a:p>
        </p:txBody>
      </p:sp>
      <p:grpSp>
        <p:nvGrpSpPr>
          <p:cNvPr id="38" name="Group 37"/>
          <p:cNvGrpSpPr/>
          <p:nvPr/>
        </p:nvGrpSpPr>
        <p:grpSpPr>
          <a:xfrm>
            <a:off x="2339023" y="3986784"/>
            <a:ext cx="457176" cy="1548384"/>
            <a:chOff x="2339023" y="3986784"/>
            <a:chExt cx="457176" cy="1548384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2426208" y="3986784"/>
              <a:ext cx="0" cy="154838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339023" y="5010912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K1</a:t>
              </a:r>
              <a:endParaRPr lang="en-US" b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223199" y="5576144"/>
            <a:ext cx="442260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2960791" y="4139184"/>
            <a:ext cx="457176" cy="1456944"/>
            <a:chOff x="2960791" y="4139184"/>
            <a:chExt cx="457176" cy="1456944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3029712" y="4139184"/>
              <a:ext cx="0" cy="145694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960791" y="5042675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K2</a:t>
              </a:r>
              <a:endParaRPr lang="en-US" b="1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2835680" y="5637059"/>
            <a:ext cx="442260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3814255" y="4456176"/>
            <a:ext cx="457176" cy="1139952"/>
            <a:chOff x="3814255" y="4456176"/>
            <a:chExt cx="457176" cy="1139952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3913632" y="4456176"/>
              <a:ext cx="0" cy="113995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814255" y="5050557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K3</a:t>
              </a:r>
              <a:endParaRPr lang="en-US" b="1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730251" y="5609191"/>
            <a:ext cx="442260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9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4938955" y="4760976"/>
            <a:ext cx="457176" cy="835152"/>
            <a:chOff x="4938955" y="4760976"/>
            <a:chExt cx="457176" cy="835152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5017008" y="4760976"/>
              <a:ext cx="6547" cy="83515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938955" y="5035296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K4</a:t>
              </a:r>
              <a:endParaRPr lang="en-US" b="1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748733" y="5587420"/>
            <a:ext cx="624844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16</a:t>
            </a:r>
            <a:endParaRPr lang="en-US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6330708" y="4949952"/>
            <a:ext cx="457176" cy="621792"/>
            <a:chOff x="6330708" y="4949952"/>
            <a:chExt cx="457176" cy="621792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6412992" y="4949952"/>
              <a:ext cx="0" cy="62179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330708" y="5076182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K5</a:t>
              </a:r>
              <a:endParaRPr lang="en-US" b="1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138170" y="5571744"/>
            <a:ext cx="624844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25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456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371" y="246743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Alternatif</a:t>
            </a:r>
            <a:r>
              <a:rPr lang="en-US" b="1" dirty="0" smtClean="0"/>
              <a:t> </a:t>
            </a:r>
            <a:r>
              <a:rPr lang="en-US" b="1" dirty="0" err="1" smtClean="0"/>
              <a:t>Jawaban</a:t>
            </a:r>
            <a:r>
              <a:rPr lang="en-US" b="1" dirty="0" smtClean="0"/>
              <a:t>: 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759908" y="918827"/>
            <a:ext cx="1595954" cy="1779460"/>
            <a:chOff x="5704114" y="923463"/>
            <a:chExt cx="1595954" cy="1779460"/>
          </a:xfrm>
        </p:grpSpPr>
        <p:grpSp>
          <p:nvGrpSpPr>
            <p:cNvPr id="4" name="Group 3"/>
            <p:cNvGrpSpPr/>
            <p:nvPr/>
          </p:nvGrpSpPr>
          <p:grpSpPr>
            <a:xfrm>
              <a:off x="5704114" y="1169303"/>
              <a:ext cx="1595954" cy="1533620"/>
              <a:chOff x="5704114" y="1169303"/>
              <a:chExt cx="1595954" cy="1533620"/>
            </a:xfrm>
          </p:grpSpPr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21"/>
              <a:stretch/>
            </p:blipFill>
            <p:spPr bwMode="auto">
              <a:xfrm>
                <a:off x="5704114" y="1169303"/>
                <a:ext cx="1365730" cy="15313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3832"/>
              <a:stretch/>
            </p:blipFill>
            <p:spPr bwMode="auto">
              <a:xfrm>
                <a:off x="7001138" y="1171621"/>
                <a:ext cx="298930" cy="15313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3" name="Group 42"/>
            <p:cNvGrpSpPr/>
            <p:nvPr/>
          </p:nvGrpSpPr>
          <p:grpSpPr>
            <a:xfrm>
              <a:off x="5704114" y="923463"/>
              <a:ext cx="1595954" cy="399168"/>
              <a:chOff x="5704114" y="1169303"/>
              <a:chExt cx="1595954" cy="399168"/>
            </a:xfrm>
          </p:grpSpPr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21" b="73933"/>
              <a:stretch/>
            </p:blipFill>
            <p:spPr bwMode="auto">
              <a:xfrm>
                <a:off x="5704114" y="1169303"/>
                <a:ext cx="1365730" cy="3991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3832" b="74084"/>
              <a:stretch/>
            </p:blipFill>
            <p:spPr bwMode="auto">
              <a:xfrm>
                <a:off x="7001138" y="1171621"/>
                <a:ext cx="298930" cy="396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46" name="Group 45"/>
          <p:cNvGrpSpPr/>
          <p:nvPr/>
        </p:nvGrpSpPr>
        <p:grpSpPr>
          <a:xfrm>
            <a:off x="2426208" y="2695969"/>
            <a:ext cx="457176" cy="1548384"/>
            <a:chOff x="2339023" y="3986784"/>
            <a:chExt cx="457176" cy="1548384"/>
          </a:xfrm>
        </p:grpSpPr>
        <p:cxnSp>
          <p:nvCxnSpPr>
            <p:cNvPr id="47" name="Straight Arrow Connector 46"/>
            <p:cNvCxnSpPr/>
            <p:nvPr/>
          </p:nvCxnSpPr>
          <p:spPr>
            <a:xfrm>
              <a:off x="2426208" y="3986784"/>
              <a:ext cx="0" cy="154838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2339023" y="5010912"/>
              <a:ext cx="457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K6</a:t>
              </a:r>
              <a:endParaRPr lang="en-US" b="1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200656" y="4285329"/>
            <a:ext cx="624844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36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83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78" y="1500632"/>
            <a:ext cx="4563992" cy="3422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65" y="-99040"/>
            <a:ext cx="8911687" cy="1280890"/>
          </a:xfrm>
        </p:spPr>
        <p:txBody>
          <a:bodyPr>
            <a:normAutofit/>
          </a:bodyPr>
          <a:lstStyle/>
          <a:p>
            <a:r>
              <a:rPr lang="id-ID" sz="6000" dirty="0" smtClean="0">
                <a:solidFill>
                  <a:srgbClr val="FF0000"/>
                </a:solidFill>
              </a:rPr>
              <a:t>Barisan Aritm</a:t>
            </a:r>
            <a:r>
              <a:rPr lang="en-US" sz="6000" dirty="0" smtClean="0">
                <a:solidFill>
                  <a:srgbClr val="FF0000"/>
                </a:solidFill>
              </a:rPr>
              <a:t>e</a:t>
            </a:r>
            <a:r>
              <a:rPr lang="id-ID" sz="6000" dirty="0" smtClean="0">
                <a:solidFill>
                  <a:srgbClr val="FF0000"/>
                </a:solidFill>
              </a:rPr>
              <a:t>tika</a:t>
            </a:r>
            <a:endParaRPr lang="id-ID" sz="60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090" y="695960"/>
            <a:ext cx="4377753" cy="3641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230112" y="4535424"/>
            <a:ext cx="5754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2400" dirty="0">
                <a:latin typeface="Calibri" pitchFamily="34" charset="0"/>
                <a:cs typeface="Calibri" pitchFamily="34" charset="0"/>
              </a:rPr>
              <a:t>Perhatikan masalah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di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atas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! Jika tinggi satu </a:t>
            </a:r>
            <a:r>
              <a:rPr lang="id-ID" sz="2400" dirty="0" smtClean="0">
                <a:latin typeface="Calibri" pitchFamily="34" charset="0"/>
                <a:cs typeface="Calibri" pitchFamily="34" charset="0"/>
              </a:rPr>
              <a:t>anak 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tangga adalah 20 cm, berapakah tinggi tangga jika terdapat 15 </a:t>
            </a:r>
            <a:r>
              <a:rPr lang="id-ID" sz="2400" dirty="0" smtClean="0">
                <a:latin typeface="Calibri" pitchFamily="34" charset="0"/>
                <a:cs typeface="Calibri" pitchFamily="34" charset="0"/>
              </a:rPr>
              <a:t>anak 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tangga? Tentukanlah pola barisan?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Action Button: Home 2">
            <a:hlinkClick r:id="rId4" action="ppaction://hlinksldjump" highlightClick="1"/>
          </p:cNvPr>
          <p:cNvSpPr/>
          <p:nvPr/>
        </p:nvSpPr>
        <p:spPr>
          <a:xfrm>
            <a:off x="1755648" y="5888736"/>
            <a:ext cx="353568" cy="5364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8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itle 23"/>
              <p:cNvSpPr>
                <a:spLocks noGrp="1"/>
              </p:cNvSpPr>
              <p:nvPr>
                <p:ph type="title"/>
              </p:nvPr>
            </p:nvSpPr>
            <p:spPr>
              <a:xfrm>
                <a:off x="1723730" y="4198170"/>
                <a:ext cx="8911687" cy="1280890"/>
              </a:xfrm>
            </p:spPr>
            <p:txBody>
              <a:bodyPr/>
              <a:lstStyle/>
              <a:p>
                <a:r>
                  <a:rPr lang="id-ID" dirty="0" smtClean="0">
                    <a:solidFill>
                      <a:schemeClr val="tx1"/>
                    </a:solidFill>
                  </a:rPr>
                  <a:t>Tampak bahwa,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d-ID" dirty="0">
                    <a:solidFill>
                      <a:srgbClr val="FF0000"/>
                    </a:solidFill>
                  </a:rPr>
                  <a:t>= a + (n-1) b</a:t>
                </a:r>
                <a:br>
                  <a:rPr lang="id-ID" dirty="0">
                    <a:solidFill>
                      <a:srgbClr val="FF0000"/>
                    </a:solidFill>
                  </a:rPr>
                </a:br>
                <a:r>
                  <a:rPr lang="id-ID" dirty="0" smtClean="0"/>
                  <a:t> </a:t>
                </a:r>
                <a:endParaRPr lang="id-ID" dirty="0"/>
              </a:p>
            </p:txBody>
          </p:sp>
        </mc:Choice>
        <mc:Fallback xmlns="">
          <p:sp>
            <p:nvSpPr>
              <p:cNvPr id="24" name="Title 2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23730" y="4198170"/>
                <a:ext cx="8911687" cy="1280890"/>
              </a:xfrm>
              <a:blipFill rotWithShape="0">
                <a:blip r:embed="rId2"/>
                <a:stretch>
                  <a:fillRect l="-2120" t="-7619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1381840" y="559537"/>
                <a:ext cx="9807575" cy="302895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id-ID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d-ID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d-ID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           </m:t>
                          </m:r>
                        </m:sub>
                      </m:sSub>
                      <m:sSub>
                        <m:sSubPr>
                          <m:ctrlPr>
                            <a:rPr lang="id-ID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id-ID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d-ID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d-ID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id-ID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sSub>
                        <m:sSubPr>
                          <m:ctrlPr>
                            <a:rPr lang="id-ID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d-ID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d-ID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id-ID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1381840" y="559537"/>
                <a:ext cx="9807575" cy="3028950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845591" y="2095592"/>
            <a:ext cx="1869743" cy="7506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FF0000"/>
                </a:solidFill>
              </a:rPr>
              <a:t>a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407766" y="2095588"/>
            <a:ext cx="1869743" cy="7506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FF0000"/>
                </a:solidFill>
              </a:rPr>
              <a:t>a</a:t>
            </a:r>
            <a:r>
              <a:rPr lang="id-ID" dirty="0" smtClean="0">
                <a:solidFill>
                  <a:srgbClr val="FF0000"/>
                </a:solidFill>
              </a:rPr>
              <a:t> + b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033137" y="2074012"/>
            <a:ext cx="1869743" cy="7506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FF0000"/>
                </a:solidFill>
              </a:rPr>
              <a:t>a</a:t>
            </a:r>
            <a:r>
              <a:rPr lang="id-ID" dirty="0" smtClean="0">
                <a:solidFill>
                  <a:srgbClr val="FF0000"/>
                </a:solidFill>
              </a:rPr>
              <a:t> + 2b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813350" y="2095588"/>
            <a:ext cx="1869743" cy="7506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FF0000"/>
                </a:solidFill>
              </a:rPr>
              <a:t>a</a:t>
            </a:r>
            <a:r>
              <a:rPr lang="id-ID" dirty="0" smtClean="0">
                <a:solidFill>
                  <a:srgbClr val="FF0000"/>
                </a:solidFill>
              </a:rPr>
              <a:t> + 3b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051890" y="2088761"/>
            <a:ext cx="1869743" cy="7506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FF0000"/>
                </a:solidFill>
              </a:rPr>
              <a:t>a</a:t>
            </a:r>
            <a:r>
              <a:rPr lang="id-ID" dirty="0" smtClean="0">
                <a:solidFill>
                  <a:srgbClr val="FF0000"/>
                </a:solidFill>
              </a:rPr>
              <a:t> + (n-1)b</a:t>
            </a:r>
            <a:endParaRPr lang="id-ID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979174" y="1224116"/>
            <a:ext cx="0" cy="6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738851" y="1174955"/>
            <a:ext cx="0" cy="6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748221" y="1224116"/>
            <a:ext cx="0" cy="6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179574" y="1174955"/>
            <a:ext cx="0" cy="6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73677" y="1229032"/>
            <a:ext cx="0" cy="6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rved Up Arrow 16"/>
          <p:cNvSpPr/>
          <p:nvPr/>
        </p:nvSpPr>
        <p:spPr>
          <a:xfrm>
            <a:off x="2771001" y="3074125"/>
            <a:ext cx="1702676" cy="330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>
                <a:solidFill>
                  <a:schemeClr val="tx1"/>
                </a:solidFill>
              </a:rPr>
              <a:t>+b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9" name="Curved Up Arrow 18"/>
          <p:cNvSpPr/>
          <p:nvPr/>
        </p:nvSpPr>
        <p:spPr>
          <a:xfrm>
            <a:off x="4582951" y="3074125"/>
            <a:ext cx="1702676" cy="330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+b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21" name="Curved Up Arrow 20"/>
          <p:cNvSpPr/>
          <p:nvPr/>
        </p:nvSpPr>
        <p:spPr>
          <a:xfrm>
            <a:off x="6394901" y="3086389"/>
            <a:ext cx="1702676" cy="330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+b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8" name="Action Button: Home 17">
            <a:hlinkClick r:id="rId4" action="ppaction://hlinksldjump" highlightClick="1"/>
          </p:cNvPr>
          <p:cNvSpPr/>
          <p:nvPr/>
        </p:nvSpPr>
        <p:spPr>
          <a:xfrm>
            <a:off x="1755648" y="5888736"/>
            <a:ext cx="353568" cy="5364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  <p:bldP spid="1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76400" y="688039"/>
                <a:ext cx="10515600" cy="37742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id-ID" sz="3200" dirty="0" smtClean="0">
                    <a:solidFill>
                      <a:schemeClr val="tx1"/>
                    </a:solidFill>
                  </a:rPr>
                  <a:t>Barisan Aritmatika: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id-ID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id-ID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d-ID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id-ID" sz="320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id-ID" sz="3200" dirty="0">
                    <a:solidFill>
                      <a:schemeClr val="tx1"/>
                    </a:solidFill>
                  </a:rPr>
                  <a:t>	</a:t>
                </a:r>
                <a:r>
                  <a:rPr lang="id-ID" sz="3200" dirty="0" smtClean="0">
                    <a:solidFill>
                      <a:schemeClr val="tx1"/>
                    </a:solidFill>
                  </a:rPr>
                  <a:t>Dengan, </a:t>
                </a:r>
              </a:p>
              <a:p>
                <a:pPr marL="0" indent="0">
                  <a:buNone/>
                </a:pPr>
                <a:r>
                  <a:rPr lang="id-ID" sz="3200" dirty="0">
                    <a:solidFill>
                      <a:schemeClr val="tx1"/>
                    </a:solidFill>
                  </a:rPr>
                  <a:t>	</a:t>
                </a:r>
                <a:r>
                  <a:rPr lang="id-ID" sz="3200" dirty="0" smtClean="0">
                    <a:solidFill>
                      <a:schemeClr val="tx1"/>
                    </a:solidFill>
                  </a:rPr>
                  <a:t>beda =&gt; </a:t>
                </a:r>
                <a:r>
                  <a:rPr lang="id-ID" sz="3200" dirty="0" smtClean="0">
                    <a:solidFill>
                      <a:srgbClr val="FF0000"/>
                    </a:solidFill>
                  </a:rPr>
                  <a:t>b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id-ID" sz="32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id-ID" sz="32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id-ID" sz="3200" dirty="0" smtClean="0">
                    <a:solidFill>
                      <a:schemeClr val="tx1"/>
                    </a:solidFill>
                  </a:rPr>
                  <a:t>	suku ke-n =&gt;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d-ID" sz="3200" dirty="0" smtClean="0">
                    <a:solidFill>
                      <a:srgbClr val="FF0000"/>
                    </a:solidFill>
                  </a:rPr>
                  <a:t>= a + (n-1) b</a:t>
                </a:r>
              </a:p>
              <a:p>
                <a:pPr marL="0" indent="0">
                  <a:buNone/>
                </a:pPr>
                <a:endParaRPr lang="id-ID" sz="32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id-ID" sz="3200" dirty="0" smtClean="0">
                    <a:solidFill>
                      <a:schemeClr val="tx1"/>
                    </a:solidFill>
                  </a:rPr>
                  <a:t>	</a:t>
                </a:r>
                <a:endParaRPr lang="id-ID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6400" y="688039"/>
                <a:ext cx="10515600" cy="3774234"/>
              </a:xfrm>
              <a:blipFill rotWithShape="1">
                <a:blip r:embed="rId2"/>
                <a:stretch>
                  <a:fillRect l="-1159" t="-4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326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82" y="18350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id-ID" sz="6000" dirty="0" smtClean="0">
                <a:solidFill>
                  <a:srgbClr val="FF0000"/>
                </a:solidFill>
              </a:rPr>
              <a:t>Terima Kasih</a:t>
            </a:r>
            <a:br>
              <a:rPr lang="id-ID" sz="6000" dirty="0" smtClean="0">
                <a:solidFill>
                  <a:srgbClr val="FF0000"/>
                </a:solidFill>
              </a:rPr>
            </a:br>
            <a:r>
              <a:rPr lang="id-ID" sz="6000" dirty="0" smtClean="0">
                <a:solidFill>
                  <a:srgbClr val="FF0000"/>
                </a:solidFill>
              </a:rPr>
              <a:t>Wassalammu’alaikum Wr.Wb</a:t>
            </a:r>
            <a:endParaRPr lang="id-ID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5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hisp">
  <a:themeElements>
    <a:clrScheme name="Whisp C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hisp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h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Whisp</Template>
  <TotalTime>1013</TotalTime>
  <Words>342</Words>
  <Application>Microsoft Office PowerPoint</Application>
  <PresentationFormat>Custom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Whisp</vt:lpstr>
      <vt:lpstr>Assalamu’alaikum Wr.Wb.</vt:lpstr>
      <vt:lpstr>Barisan Aritmetika</vt:lpstr>
      <vt:lpstr>PowerPoint Presentation</vt:lpstr>
      <vt:lpstr>Materi</vt:lpstr>
      <vt:lpstr>PowerPoint Presentation</vt:lpstr>
      <vt:lpstr>PowerPoint Presentation</vt:lpstr>
      <vt:lpstr>Barisan Aritmetika</vt:lpstr>
      <vt:lpstr>Tampak bahwa, U_n= a + (n-1) b  </vt:lpstr>
      <vt:lpstr>PowerPoint Presentation</vt:lpstr>
      <vt:lpstr>Terima Kasih Wassalammu’alaikum Wr.Wb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Assalammu’alaikum Wr.Wb</dc:title>
  <dc:creator>Lenovo</dc:creator>
  <cp:lastModifiedBy>MAN Ende</cp:lastModifiedBy>
  <cp:revision>110</cp:revision>
  <dcterms:created xsi:type="dcterms:W3CDTF">2013-03-19T15:01:03Z</dcterms:created>
  <dcterms:modified xsi:type="dcterms:W3CDTF">2014-11-01T03:36:10Z</dcterms:modified>
</cp:coreProperties>
</file>